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8" r:id="rId3"/>
    <p:sldId id="259" r:id="rId4"/>
    <p:sldId id="267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65" r:id="rId15"/>
    <p:sldId id="266" r:id="rId16"/>
    <p:sldId id="268" r:id="rId17"/>
    <p:sldId id="27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660"/>
  </p:normalViewPr>
  <p:slideViewPr>
    <p:cSldViewPr snapToGrid="0">
      <p:cViewPr varScale="1">
        <p:scale>
          <a:sx n="83" d="100"/>
          <a:sy n="83" d="100"/>
        </p:scale>
        <p:origin x="66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B7AC23-98F0-4FC7-A7EB-139D43734CF8}" type="datetimeFigureOut">
              <a:rPr lang="it-IT" smtClean="0"/>
              <a:t>15/01/2025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BDAD38-5D83-4F09-A50A-77762E77B3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9709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1211F-E0FC-488E-9D42-65C6E0DED3BA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4165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97F3A7B-0053-4E5C-B382-BF8B9560AE3F}" type="datetimeFigureOut">
              <a:rPr lang="it-IT" smtClean="0"/>
              <a:t>15/01/2025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65D52B1-A036-4727-BD84-70C59E24B32A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3609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F3A7B-0053-4E5C-B382-BF8B9560AE3F}" type="datetimeFigureOut">
              <a:rPr lang="it-IT" smtClean="0"/>
              <a:t>15/01/2025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D52B1-A036-4727-BD84-70C59E24B3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2534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F3A7B-0053-4E5C-B382-BF8B9560AE3F}" type="datetimeFigureOut">
              <a:rPr lang="it-IT" smtClean="0"/>
              <a:t>15/01/2025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D52B1-A036-4727-BD84-70C59E24B32A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5316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F3A7B-0053-4E5C-B382-BF8B9560AE3F}" type="datetimeFigureOut">
              <a:rPr lang="it-IT" smtClean="0"/>
              <a:t>15/01/2025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D52B1-A036-4727-BD84-70C59E24B32A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7559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F3A7B-0053-4E5C-B382-BF8B9560AE3F}" type="datetimeFigureOut">
              <a:rPr lang="it-IT" smtClean="0"/>
              <a:t>15/01/2025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D52B1-A036-4727-BD84-70C59E24B3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5607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F3A7B-0053-4E5C-B382-BF8B9560AE3F}" type="datetimeFigureOut">
              <a:rPr lang="it-IT" smtClean="0"/>
              <a:t>15/01/2025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D52B1-A036-4727-BD84-70C59E24B32A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85392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F3A7B-0053-4E5C-B382-BF8B9560AE3F}" type="datetimeFigureOut">
              <a:rPr lang="it-IT" smtClean="0"/>
              <a:t>15/01/2025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D52B1-A036-4727-BD84-70C59E24B32A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92985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F3A7B-0053-4E5C-B382-BF8B9560AE3F}" type="datetimeFigureOut">
              <a:rPr lang="it-IT" smtClean="0"/>
              <a:t>15/01/2025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D52B1-A036-4727-BD84-70C59E24B32A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01957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F3A7B-0053-4E5C-B382-BF8B9560AE3F}" type="datetimeFigureOut">
              <a:rPr lang="it-IT" smtClean="0"/>
              <a:t>15/01/2025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D52B1-A036-4727-BD84-70C59E24B32A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455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F3A7B-0053-4E5C-B382-BF8B9560AE3F}" type="datetimeFigureOut">
              <a:rPr lang="it-IT" smtClean="0"/>
              <a:t>15/01/2025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D52B1-A036-4727-BD84-70C59E24B3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4214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F3A7B-0053-4E5C-B382-BF8B9560AE3F}" type="datetimeFigureOut">
              <a:rPr lang="it-IT" smtClean="0"/>
              <a:t>15/01/2025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D52B1-A036-4727-BD84-70C59E24B32A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4303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F3A7B-0053-4E5C-B382-BF8B9560AE3F}" type="datetimeFigureOut">
              <a:rPr lang="it-IT" smtClean="0"/>
              <a:t>15/01/2025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D52B1-A036-4727-BD84-70C59E24B3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1220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F3A7B-0053-4E5C-B382-BF8B9560AE3F}" type="datetimeFigureOut">
              <a:rPr lang="it-IT" smtClean="0"/>
              <a:t>15/01/2025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D52B1-A036-4727-BD84-70C59E24B32A}" type="slidenum">
              <a:rPr lang="it-IT" smtClean="0"/>
              <a:t>‹N›</a:t>
            </a:fld>
            <a:endParaRPr lang="it-IT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2137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F3A7B-0053-4E5C-B382-BF8B9560AE3F}" type="datetimeFigureOut">
              <a:rPr lang="it-IT" smtClean="0"/>
              <a:t>15/01/2025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D52B1-A036-4727-BD84-70C59E24B32A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0968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F3A7B-0053-4E5C-B382-BF8B9560AE3F}" type="datetimeFigureOut">
              <a:rPr lang="it-IT" smtClean="0"/>
              <a:t>15/01/2025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D52B1-A036-4727-BD84-70C59E24B3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0062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F3A7B-0053-4E5C-B382-BF8B9560AE3F}" type="datetimeFigureOut">
              <a:rPr lang="it-IT" smtClean="0"/>
              <a:t>15/01/2025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D52B1-A036-4727-BD84-70C59E24B32A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1494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F3A7B-0053-4E5C-B382-BF8B9560AE3F}" type="datetimeFigureOut">
              <a:rPr lang="it-IT" smtClean="0"/>
              <a:t>15/01/2025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D52B1-A036-4727-BD84-70C59E24B3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5380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97F3A7B-0053-4E5C-B382-BF8B9560AE3F}" type="datetimeFigureOut">
              <a:rPr lang="it-IT" smtClean="0"/>
              <a:t>15/01/2025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65D52B1-A036-4727-BD84-70C59E24B3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7598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724073" y="1667309"/>
            <a:ext cx="3251200" cy="1925637"/>
          </a:xfrm>
          <a:ln>
            <a:solidFill>
              <a:srgbClr val="FF0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it-IT" dirty="0" smtClean="0"/>
              <a:t>Le nostre sedi</a:t>
            </a:r>
          </a:p>
          <a:p>
            <a:r>
              <a:rPr lang="it-IT" dirty="0" smtClean="0"/>
              <a:t>I nostri Licei</a:t>
            </a:r>
          </a:p>
          <a:p>
            <a:r>
              <a:rPr lang="it-IT" dirty="0" smtClean="0"/>
              <a:t>I nostri progetti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3" y="466581"/>
            <a:ext cx="7089677" cy="523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19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laio 1"/>
          <p:cNvSpPr/>
          <p:nvPr/>
        </p:nvSpPr>
        <p:spPr>
          <a:xfrm>
            <a:off x="167324" y="0"/>
            <a:ext cx="3816424" cy="1080120"/>
          </a:xfrm>
          <a:prstGeom prst="bevel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chemeClr val="accent2"/>
                </a:solidFill>
              </a:rPr>
              <a:t>LICEO LINGUISTICO</a:t>
            </a:r>
          </a:p>
        </p:txBody>
      </p:sp>
      <p:pic>
        <p:nvPicPr>
          <p:cNvPr id="3" name="Picture 2" descr="C:\Users\uno\Desktop\Logo 1 (530x537) (530x537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324" y="6072204"/>
            <a:ext cx="641502" cy="648072"/>
          </a:xfrm>
          <a:prstGeom prst="rect">
            <a:avLst/>
          </a:prstGeom>
          <a:noFill/>
        </p:spPr>
      </p:pic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061640"/>
              </p:ext>
            </p:extLst>
          </p:nvPr>
        </p:nvGraphicFramePr>
        <p:xfrm>
          <a:off x="4461163" y="217640"/>
          <a:ext cx="7416802" cy="65482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81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3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9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38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87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31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86940">
                <a:tc>
                  <a:txBody>
                    <a:bodyPr/>
                    <a:lstStyle/>
                    <a:p>
                      <a:r>
                        <a:rPr lang="it-IT" sz="1600" dirty="0"/>
                        <a:t>QUADRO</a:t>
                      </a:r>
                      <a:r>
                        <a:rPr lang="it-IT" sz="1600" baseline="0" dirty="0"/>
                        <a:t> ORARIO SETTIMANALE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1°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2°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3°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4°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5°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230">
                <a:tc>
                  <a:txBody>
                    <a:bodyPr/>
                    <a:lstStyle/>
                    <a:p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LINGUA</a:t>
                      </a:r>
                      <a:r>
                        <a:rPr lang="it-IT" sz="16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E LETTERATURA ITALIANA</a:t>
                      </a:r>
                      <a:endParaRPr lang="it-IT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230">
                <a:tc>
                  <a:txBody>
                    <a:bodyPr/>
                    <a:lstStyle/>
                    <a:p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LINGUA E CULTURA LATINA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b="1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b="1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230">
                <a:tc>
                  <a:txBody>
                    <a:bodyPr/>
                    <a:lstStyle/>
                    <a:p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LINGUA INGLESE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it-IT" sz="1600" b="1" kern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4</a:t>
                      </a:r>
                      <a:endParaRPr lang="it-IT" sz="1600" b="1" kern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it-IT" sz="1600" b="1" kern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4</a:t>
                      </a:r>
                      <a:endParaRPr lang="it-IT" sz="1600" b="1" kern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it-IT" sz="1600" b="1" kern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3</a:t>
                      </a:r>
                      <a:endParaRPr lang="it-IT" sz="1600" b="1" kern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it-IT" sz="1600" b="1" kern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3</a:t>
                      </a:r>
                      <a:endParaRPr lang="it-IT" sz="1600" b="1" kern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it-IT" sz="1600" b="1" kern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</a:rPr>
                        <a:t>3</a:t>
                      </a:r>
                      <a:endParaRPr lang="it-IT" sz="1600" b="1" kern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3326">
                <a:tc>
                  <a:txBody>
                    <a:bodyPr/>
                    <a:lstStyle/>
                    <a:p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LINGUA STRANIERA </a:t>
                      </a:r>
                      <a:r>
                        <a:rPr lang="it-IT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  <a:p>
                      <a:r>
                        <a:rPr lang="it-IT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Francese</a:t>
                      </a:r>
                      <a:endParaRPr lang="it-IT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3326">
                <a:tc>
                  <a:txBody>
                    <a:bodyPr/>
                    <a:lstStyle/>
                    <a:p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LINGUA STRANIERA </a:t>
                      </a:r>
                      <a:r>
                        <a:rPr lang="it-IT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  <a:p>
                      <a:r>
                        <a:rPr lang="it-IT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Spagnolo/Tedesco</a:t>
                      </a:r>
                      <a:endParaRPr lang="it-IT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6230">
                <a:tc>
                  <a:txBody>
                    <a:bodyPr/>
                    <a:lstStyle/>
                    <a:p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STORIA E GEOGRAFIA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6230">
                <a:tc>
                  <a:txBody>
                    <a:bodyPr/>
                    <a:lstStyle/>
                    <a:p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STORIA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6230">
                <a:tc>
                  <a:txBody>
                    <a:bodyPr/>
                    <a:lstStyle/>
                    <a:p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FILOSOFIA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6230">
                <a:tc>
                  <a:txBody>
                    <a:bodyPr/>
                    <a:lstStyle/>
                    <a:p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MATEMATICA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62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FISICA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6230">
                <a:tc>
                  <a:txBody>
                    <a:bodyPr/>
                    <a:lstStyle/>
                    <a:p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SCIENZE NATURALI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6230">
                <a:tc>
                  <a:txBody>
                    <a:bodyPr/>
                    <a:lstStyle/>
                    <a:p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STORIA DELL’ ARTE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b="1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b="1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6230">
                <a:tc>
                  <a:txBody>
                    <a:bodyPr/>
                    <a:lstStyle/>
                    <a:p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SCIENZE</a:t>
                      </a:r>
                      <a:r>
                        <a:rPr lang="it-IT" sz="16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MOTORIE E SPORTIVE</a:t>
                      </a:r>
                      <a:endParaRPr lang="it-IT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35903">
                <a:tc>
                  <a:txBody>
                    <a:bodyPr/>
                    <a:lstStyle/>
                    <a:p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RELIGIONE/ATTIVITÀ ALTERNATIVA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35903"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Totale</a:t>
                      </a:r>
                      <a:r>
                        <a:rPr lang="it-IT" sz="16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ore </a:t>
                      </a:r>
                      <a:endParaRPr lang="it-IT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27</a:t>
                      </a:r>
                      <a:endParaRPr lang="it-IT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27</a:t>
                      </a:r>
                      <a:endParaRPr lang="it-IT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30</a:t>
                      </a:r>
                      <a:endParaRPr lang="it-IT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30</a:t>
                      </a:r>
                      <a:endParaRPr lang="it-IT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30</a:t>
                      </a:r>
                      <a:endParaRPr lang="it-IT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96321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644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laio 3"/>
          <p:cNvSpPr/>
          <p:nvPr/>
        </p:nvSpPr>
        <p:spPr>
          <a:xfrm>
            <a:off x="3791744" y="9205"/>
            <a:ext cx="5112568" cy="1124744"/>
          </a:xfrm>
          <a:prstGeom prst="bevel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olidFill>
                  <a:schemeClr val="accent2"/>
                </a:solidFill>
              </a:rPr>
              <a:t>LICEO MUSICALE</a:t>
            </a:r>
          </a:p>
        </p:txBody>
      </p:sp>
      <p:sp>
        <p:nvSpPr>
          <p:cNvPr id="5" name="Rettangolo 4"/>
          <p:cNvSpPr/>
          <p:nvPr/>
        </p:nvSpPr>
        <p:spPr>
          <a:xfrm>
            <a:off x="1403725" y="2721984"/>
            <a:ext cx="3600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C00000"/>
                </a:solidFill>
              </a:rPr>
              <a:t>Discipline  base dei </a:t>
            </a:r>
            <a:r>
              <a:rPr lang="it-IT" sz="2400" b="1" dirty="0" smtClean="0">
                <a:solidFill>
                  <a:srgbClr val="C00000"/>
                </a:solidFill>
              </a:rPr>
              <a:t>Licei</a:t>
            </a:r>
            <a:endParaRPr lang="it-IT" sz="2400" b="1" dirty="0">
              <a:solidFill>
                <a:srgbClr val="C00000"/>
              </a:solidFill>
            </a:endParaRPr>
          </a:p>
          <a:p>
            <a:pPr algn="ctr"/>
            <a:r>
              <a:rPr lang="it-IT" sz="2400" b="1" dirty="0" smtClean="0">
                <a:solidFill>
                  <a:srgbClr val="C00000"/>
                </a:solidFill>
              </a:rPr>
              <a:t>+</a:t>
            </a:r>
            <a:endParaRPr lang="it-IT" sz="2400" b="1" dirty="0">
              <a:solidFill>
                <a:srgbClr val="C00000"/>
              </a:solidFill>
            </a:endParaRPr>
          </a:p>
          <a:p>
            <a:pPr algn="ctr"/>
            <a:r>
              <a:rPr lang="it-IT" sz="2800" b="1" dirty="0">
                <a:solidFill>
                  <a:srgbClr val="C00000"/>
                </a:solidFill>
              </a:rPr>
              <a:t>Discipline di Indirizzo</a:t>
            </a:r>
            <a:endParaRPr lang="it-IT" sz="3200" b="1" dirty="0">
              <a:solidFill>
                <a:srgbClr val="C00000"/>
              </a:solidFill>
            </a:endParaRPr>
          </a:p>
          <a:p>
            <a:pPr algn="ctr"/>
            <a:endParaRPr lang="it-IT" sz="2800" b="1" dirty="0">
              <a:solidFill>
                <a:srgbClr val="C00000"/>
              </a:solidFill>
            </a:endParaRPr>
          </a:p>
          <a:p>
            <a:pPr algn="ctr"/>
            <a:endParaRPr lang="it-IT" sz="2400" b="1" dirty="0">
              <a:solidFill>
                <a:srgbClr val="C00000"/>
              </a:solidFill>
            </a:endParaRPr>
          </a:p>
        </p:txBody>
      </p:sp>
      <p:sp>
        <p:nvSpPr>
          <p:cNvPr id="6" name="Telaio 5"/>
          <p:cNvSpPr/>
          <p:nvPr/>
        </p:nvSpPr>
        <p:spPr>
          <a:xfrm>
            <a:off x="5447928" y="1628800"/>
            <a:ext cx="4968552" cy="4248472"/>
          </a:xfrm>
          <a:prstGeom prst="bevel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 b="1" dirty="0">
              <a:solidFill>
                <a:schemeClr val="accent2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5951984" y="2575069"/>
            <a:ext cx="39604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ESECUZIONE E INTERPRETAZIONE</a:t>
            </a:r>
          </a:p>
          <a:p>
            <a:pPr algn="ctr"/>
            <a:endParaRPr lang="it-IT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TEORIA, ANALISI E COMPOSIZIONE</a:t>
            </a:r>
          </a:p>
          <a:p>
            <a:pPr algn="ctr"/>
            <a:endParaRPr lang="it-IT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STORIA DELLA MUSICA </a:t>
            </a:r>
          </a:p>
          <a:p>
            <a:pPr algn="ctr"/>
            <a:endParaRPr lang="it-IT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TECNOLOGIE MUSICALI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67971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0555714"/>
              </p:ext>
            </p:extLst>
          </p:nvPr>
        </p:nvGraphicFramePr>
        <p:xfrm>
          <a:off x="3057237" y="1330152"/>
          <a:ext cx="8054108" cy="452019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{69CF1AB2-1976-4502-BF36-3FF5EA218861}</a:tableStyleId>
              </a:tblPr>
              <a:tblGrid>
                <a:gridCol w="4427004">
                  <a:extLst>
                    <a:ext uri="{9D8B030D-6E8A-4147-A177-3AD203B41FA5}">
                      <a16:colId xmlns:a16="http://schemas.microsoft.com/office/drawing/2014/main" val="1292198632"/>
                    </a:ext>
                  </a:extLst>
                </a:gridCol>
                <a:gridCol w="803932">
                  <a:extLst>
                    <a:ext uri="{9D8B030D-6E8A-4147-A177-3AD203B41FA5}">
                      <a16:colId xmlns:a16="http://schemas.microsoft.com/office/drawing/2014/main" val="934084266"/>
                    </a:ext>
                  </a:extLst>
                </a:gridCol>
                <a:gridCol w="691005">
                  <a:extLst>
                    <a:ext uri="{9D8B030D-6E8A-4147-A177-3AD203B41FA5}">
                      <a16:colId xmlns:a16="http://schemas.microsoft.com/office/drawing/2014/main" val="686559269"/>
                    </a:ext>
                  </a:extLst>
                </a:gridCol>
                <a:gridCol w="803932">
                  <a:extLst>
                    <a:ext uri="{9D8B030D-6E8A-4147-A177-3AD203B41FA5}">
                      <a16:colId xmlns:a16="http://schemas.microsoft.com/office/drawing/2014/main" val="1063573170"/>
                    </a:ext>
                  </a:extLst>
                </a:gridCol>
                <a:gridCol w="688316">
                  <a:extLst>
                    <a:ext uri="{9D8B030D-6E8A-4147-A177-3AD203B41FA5}">
                      <a16:colId xmlns:a16="http://schemas.microsoft.com/office/drawing/2014/main" val="1027646484"/>
                    </a:ext>
                  </a:extLst>
                </a:gridCol>
                <a:gridCol w="639919">
                  <a:extLst>
                    <a:ext uri="{9D8B030D-6E8A-4147-A177-3AD203B41FA5}">
                      <a16:colId xmlns:a16="http://schemas.microsoft.com/office/drawing/2014/main" val="1683617266"/>
                    </a:ext>
                  </a:extLst>
                </a:gridCol>
              </a:tblGrid>
              <a:tr h="357930">
                <a:tc>
                  <a:txBody>
                    <a:bodyPr/>
                    <a:lstStyle/>
                    <a:p>
                      <a:pPr marL="27940" algn="l"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1"/>
                          </a:solidFill>
                          <a:effectLst/>
                        </a:rPr>
                        <a:t>Quadro orario settimanale</a:t>
                      </a:r>
                      <a:endParaRPr lang="it-IT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35890" algn="l"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1"/>
                          </a:solidFill>
                          <a:effectLst/>
                        </a:rPr>
                        <a:t>1°</a:t>
                      </a:r>
                      <a:endParaRPr lang="it-IT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80010" marR="73660" algn="ctr"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1"/>
                          </a:solidFill>
                          <a:effectLst/>
                        </a:rPr>
                        <a:t>2°</a:t>
                      </a:r>
                      <a:endParaRPr lang="it-IT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9685" marR="12700" algn="ctr"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1"/>
                          </a:solidFill>
                          <a:effectLst/>
                        </a:rPr>
                        <a:t>3°</a:t>
                      </a:r>
                      <a:endParaRPr lang="it-IT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9375" marR="73025" algn="ctr"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1"/>
                          </a:solidFill>
                          <a:effectLst/>
                        </a:rPr>
                        <a:t>4°</a:t>
                      </a:r>
                      <a:endParaRPr lang="it-IT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60960" algn="ctr"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bg1"/>
                          </a:solidFill>
                          <a:effectLst/>
                        </a:rPr>
                        <a:t>5°</a:t>
                      </a:r>
                      <a:endParaRPr lang="it-IT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548984"/>
                  </a:ext>
                </a:extLst>
              </a:tr>
              <a:tr h="306797">
                <a:tc>
                  <a:txBody>
                    <a:bodyPr/>
                    <a:lstStyle/>
                    <a:p>
                      <a:pPr marL="71755" algn="l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71755" algn="l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Lingua e letteratura italiana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6210" algn="l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156210" algn="l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</a:p>
                    <a:p>
                      <a:pPr marL="156210" algn="l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8255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endParaRPr lang="it-IT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889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endParaRPr lang="it-IT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8255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endParaRPr lang="it-IT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889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endParaRPr lang="it-IT" sz="2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56637594"/>
                  </a:ext>
                </a:extLst>
              </a:tr>
              <a:tr h="232718">
                <a:tc>
                  <a:txBody>
                    <a:bodyPr/>
                    <a:lstStyle/>
                    <a:p>
                      <a:pPr marL="71755" algn="l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71755" algn="l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Lingua straniera</a:t>
                      </a:r>
                      <a:endParaRPr lang="it-IT" sz="2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6210" algn="l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156210" algn="l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it-IT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762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it-IT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8255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it-IT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it-IT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8255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it-IT" sz="2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76859438"/>
                  </a:ext>
                </a:extLst>
              </a:tr>
              <a:tr h="232718">
                <a:tc>
                  <a:txBody>
                    <a:bodyPr/>
                    <a:lstStyle/>
                    <a:p>
                      <a:pPr marL="71755" algn="l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71755" algn="l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Storia e Geografia</a:t>
                      </a:r>
                      <a:endParaRPr lang="it-IT" sz="2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5575" algn="l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155575" algn="l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it-IT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6985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it-IT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it-IT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it-IT" sz="2000" b="1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it-IT" sz="2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20812627"/>
                  </a:ext>
                </a:extLst>
              </a:tr>
              <a:tr h="263880">
                <a:tc>
                  <a:txBody>
                    <a:bodyPr/>
                    <a:lstStyle/>
                    <a:p>
                      <a:pPr marL="71755" algn="l">
                        <a:lnSpc>
                          <a:spcPts val="910"/>
                        </a:lnSpc>
                        <a:spcAft>
                          <a:spcPts val="0"/>
                        </a:spcAft>
                      </a:pPr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71755" algn="l">
                        <a:lnSpc>
                          <a:spcPts val="91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Storia</a:t>
                      </a:r>
                      <a:endParaRPr lang="it-IT" sz="2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it-IT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it-IT" sz="11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910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7620" algn="ctr">
                        <a:lnSpc>
                          <a:spcPts val="91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it-IT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91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it-IT" sz="2000" b="1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910"/>
                        </a:lnSpc>
                        <a:spcAft>
                          <a:spcPts val="0"/>
                        </a:spcAft>
                      </a:pPr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7620" algn="ctr">
                        <a:lnSpc>
                          <a:spcPts val="91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it-IT" sz="2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26755347"/>
                  </a:ext>
                </a:extLst>
              </a:tr>
              <a:tr h="230490">
                <a:tc>
                  <a:txBody>
                    <a:bodyPr/>
                    <a:lstStyle/>
                    <a:p>
                      <a:pPr marL="71755" algn="l">
                        <a:lnSpc>
                          <a:spcPts val="910"/>
                        </a:lnSpc>
                        <a:spcAft>
                          <a:spcPts val="0"/>
                        </a:spcAft>
                      </a:pPr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71755" algn="l">
                        <a:lnSpc>
                          <a:spcPts val="91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Filosofia</a:t>
                      </a:r>
                      <a:endParaRPr lang="it-IT" sz="2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it-IT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it-IT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910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8255" algn="ctr">
                        <a:lnSpc>
                          <a:spcPts val="91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it-IT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910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7620" algn="ctr">
                        <a:lnSpc>
                          <a:spcPts val="91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it-IT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910"/>
                        </a:lnSpc>
                        <a:spcAft>
                          <a:spcPts val="0"/>
                        </a:spcAft>
                      </a:pPr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8255" algn="ctr">
                        <a:lnSpc>
                          <a:spcPts val="91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it-IT" sz="2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4019553"/>
                  </a:ext>
                </a:extLst>
              </a:tr>
              <a:tr h="232718">
                <a:tc>
                  <a:txBody>
                    <a:bodyPr/>
                    <a:lstStyle/>
                    <a:p>
                      <a:pPr marL="71755" algn="l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71755" algn="l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it-IT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Matematica</a:t>
                      </a:r>
                      <a:endParaRPr lang="it-IT" sz="2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5575" algn="l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155575" algn="l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it-IT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6985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it-IT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8255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it-IT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762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it-IT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762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it-IT" sz="2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69233530"/>
                  </a:ext>
                </a:extLst>
              </a:tr>
              <a:tr h="232718">
                <a:tc>
                  <a:txBody>
                    <a:bodyPr/>
                    <a:lstStyle/>
                    <a:p>
                      <a:pPr marL="71755" algn="l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71755" algn="l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Fisica</a:t>
                      </a:r>
                      <a:endParaRPr lang="it-IT" sz="2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it-IT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it-IT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762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it-IT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6985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it-IT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762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it-IT" sz="2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50332189"/>
                  </a:ext>
                </a:extLst>
              </a:tr>
              <a:tr h="232718">
                <a:tc>
                  <a:txBody>
                    <a:bodyPr/>
                    <a:lstStyle/>
                    <a:p>
                      <a:pPr marL="71755" algn="l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71755" algn="l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Scienze </a:t>
                      </a:r>
                      <a:r>
                        <a:rPr lang="it-IT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Naturali</a:t>
                      </a:r>
                      <a:endParaRPr lang="it-IT" sz="2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5575" algn="l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155575" algn="l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it-IT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6985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it-IT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it-IT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it-IT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it-IT" sz="2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30664426"/>
                  </a:ext>
                </a:extLst>
              </a:tr>
              <a:tr h="232718">
                <a:tc>
                  <a:txBody>
                    <a:bodyPr/>
                    <a:lstStyle/>
                    <a:p>
                      <a:pPr marL="71755" algn="l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71755" algn="l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Storia dell’Arte</a:t>
                      </a:r>
                      <a:endParaRPr lang="it-IT" sz="2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5575" algn="l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155575" algn="l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it-IT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6985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it-IT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8255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it-IT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762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it-IT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8255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it-IT" sz="2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76822813"/>
                  </a:ext>
                </a:extLst>
              </a:tr>
              <a:tr h="232718">
                <a:tc>
                  <a:txBody>
                    <a:bodyPr/>
                    <a:lstStyle/>
                    <a:p>
                      <a:pPr marL="71755" algn="l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71755" algn="l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Religione / Attività alternative</a:t>
                      </a:r>
                      <a:endParaRPr lang="it-IT" sz="2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6210" algn="l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156210" algn="l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it-IT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762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it-IT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889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it-IT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762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it-IT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8255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it-IT" sz="2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79432685"/>
                  </a:ext>
                </a:extLst>
              </a:tr>
              <a:tr h="232718">
                <a:tc>
                  <a:txBody>
                    <a:bodyPr/>
                    <a:lstStyle/>
                    <a:p>
                      <a:pPr marL="71755" algn="l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71755" algn="l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Scienze motorie e sportive</a:t>
                      </a:r>
                      <a:endParaRPr lang="it-IT" sz="2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5575" algn="l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155575" algn="l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it-IT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635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it-IT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762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it-IT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6985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it-IT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762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it-IT" sz="2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40754077"/>
                  </a:ext>
                </a:extLst>
              </a:tr>
              <a:tr h="232718">
                <a:tc>
                  <a:txBody>
                    <a:bodyPr/>
                    <a:lstStyle/>
                    <a:p>
                      <a:pPr marL="71755" algn="l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71755" algn="l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Esecuzione e </a:t>
                      </a:r>
                      <a:r>
                        <a:rPr lang="it-IT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interpretazione</a:t>
                      </a:r>
                      <a:endParaRPr lang="it-IT" sz="2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5575" algn="l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155575" algn="l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it-IT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6985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it-IT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8255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it-IT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6985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it-IT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762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it-IT" sz="2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52538662"/>
                  </a:ext>
                </a:extLst>
              </a:tr>
              <a:tr h="230490">
                <a:tc>
                  <a:txBody>
                    <a:bodyPr/>
                    <a:lstStyle/>
                    <a:p>
                      <a:pPr marL="71755" algn="l">
                        <a:lnSpc>
                          <a:spcPts val="910"/>
                        </a:lnSpc>
                        <a:spcAft>
                          <a:spcPts val="0"/>
                        </a:spcAft>
                      </a:pPr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71755" algn="l">
                        <a:lnSpc>
                          <a:spcPts val="91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Teoria, analisi e </a:t>
                      </a:r>
                      <a:r>
                        <a:rPr lang="it-IT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composizione</a:t>
                      </a:r>
                      <a:endParaRPr lang="it-IT" sz="2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6210" algn="l">
                        <a:lnSpc>
                          <a:spcPts val="910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156210" algn="l">
                        <a:lnSpc>
                          <a:spcPts val="91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it-IT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910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7620" algn="ctr">
                        <a:lnSpc>
                          <a:spcPts val="91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it-IT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910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8255" algn="ctr">
                        <a:lnSpc>
                          <a:spcPts val="91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it-IT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910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7620" algn="ctr">
                        <a:lnSpc>
                          <a:spcPts val="91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it-IT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910"/>
                        </a:lnSpc>
                        <a:spcAft>
                          <a:spcPts val="0"/>
                        </a:spcAft>
                      </a:pPr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8255" algn="ctr">
                        <a:lnSpc>
                          <a:spcPts val="910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it-IT" sz="2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619279"/>
                  </a:ext>
                </a:extLst>
              </a:tr>
              <a:tr h="232718">
                <a:tc>
                  <a:txBody>
                    <a:bodyPr/>
                    <a:lstStyle/>
                    <a:p>
                      <a:pPr marL="71755" algn="l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71755" algn="l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Storia della musica</a:t>
                      </a:r>
                      <a:endParaRPr lang="it-IT" sz="2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6210" algn="l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156210" algn="l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it-IT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762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it-IT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889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it-IT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762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it-IT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8255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it-IT" sz="2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68671982"/>
                  </a:ext>
                </a:extLst>
              </a:tr>
              <a:tr h="232718">
                <a:tc>
                  <a:txBody>
                    <a:bodyPr/>
                    <a:lstStyle/>
                    <a:p>
                      <a:pPr marL="71755" algn="l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71755" algn="l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Laboratorio di musica </a:t>
                      </a:r>
                      <a:r>
                        <a:rPr lang="it-IT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d’insieme</a:t>
                      </a:r>
                      <a:endParaRPr lang="it-IT" sz="2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6210" algn="l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156210" algn="l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it-IT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762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it-IT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889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it-IT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8255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it-IT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8255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it-IT" sz="2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22301765"/>
                  </a:ext>
                </a:extLst>
              </a:tr>
              <a:tr h="232718">
                <a:tc>
                  <a:txBody>
                    <a:bodyPr/>
                    <a:lstStyle/>
                    <a:p>
                      <a:pPr marL="71755" algn="l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71755" algn="l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Tecnologie </a:t>
                      </a:r>
                      <a:r>
                        <a:rPr lang="it-IT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musicali</a:t>
                      </a:r>
                      <a:endParaRPr lang="it-IT" sz="2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5575" algn="l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155575" algn="l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it-IT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6985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it-IT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8255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it-IT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endParaRPr lang="it-IT" sz="1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762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it-IT" sz="2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762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it-IT" sz="2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06437921"/>
                  </a:ext>
                </a:extLst>
              </a:tr>
              <a:tr h="230490">
                <a:tc>
                  <a:txBody>
                    <a:bodyPr/>
                    <a:lstStyle/>
                    <a:p>
                      <a:pPr marL="382905" algn="l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382905" algn="l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Totale ore settimanali</a:t>
                      </a:r>
                      <a:endParaRPr lang="it-IT" sz="2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6365" algn="l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126365" algn="l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32</a:t>
                      </a:r>
                      <a:endParaRPr lang="it-IT" sz="2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0645" marR="7366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80645" marR="7366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32</a:t>
                      </a:r>
                      <a:endParaRPr lang="it-IT" sz="2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320" marR="1270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20320" marR="1270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32</a:t>
                      </a:r>
                      <a:endParaRPr lang="it-IT" sz="2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0010" marR="73025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80010" marR="73025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32</a:t>
                      </a:r>
                      <a:endParaRPr lang="it-IT" sz="2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6096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endParaRPr lang="it-IT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L="68580" marR="60960" algn="ctr">
                        <a:lnSpc>
                          <a:spcPts val="925"/>
                        </a:lnSpc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32</a:t>
                      </a:r>
                      <a:endParaRPr lang="it-IT" sz="2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73775422"/>
                  </a:ext>
                </a:extLst>
              </a:tr>
            </a:tbl>
          </a:graphicData>
        </a:graphic>
      </p:graphicFrame>
      <p:sp>
        <p:nvSpPr>
          <p:cNvPr id="7" name="Telaio 6"/>
          <p:cNvSpPr/>
          <p:nvPr/>
        </p:nvSpPr>
        <p:spPr>
          <a:xfrm>
            <a:off x="150734" y="188640"/>
            <a:ext cx="4752528" cy="1025352"/>
          </a:xfrm>
          <a:prstGeom prst="bevel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olidFill>
                  <a:schemeClr val="accent2"/>
                </a:solidFill>
              </a:rPr>
              <a:t>LICEO MUSICALE</a:t>
            </a:r>
          </a:p>
        </p:txBody>
      </p:sp>
      <p:pic>
        <p:nvPicPr>
          <p:cNvPr id="8" name="Picture 2" descr="C:\Users\uno\Desktop\Logo 1 (530x537) (530x537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36858"/>
            <a:ext cx="641502" cy="6480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569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laio 4"/>
          <p:cNvSpPr/>
          <p:nvPr/>
        </p:nvSpPr>
        <p:spPr>
          <a:xfrm>
            <a:off x="3791744" y="9205"/>
            <a:ext cx="5112568" cy="1124744"/>
          </a:xfrm>
          <a:prstGeom prst="bevel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olidFill>
                  <a:schemeClr val="accent2"/>
                </a:solidFill>
              </a:rPr>
              <a:t>LICEO </a:t>
            </a:r>
            <a:r>
              <a:rPr lang="it-IT" sz="2800" b="1" dirty="0" smtClean="0">
                <a:solidFill>
                  <a:schemeClr val="accent2"/>
                </a:solidFill>
              </a:rPr>
              <a:t>del MADE in ITALY</a:t>
            </a:r>
            <a:endParaRPr lang="it-IT" sz="2800" b="1" dirty="0">
              <a:solidFill>
                <a:schemeClr val="accent2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58618" y="2407623"/>
            <a:ext cx="4599906" cy="147732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it-IT" dirty="0">
                <a:solidFill>
                  <a:srgbClr val="0F0F0F"/>
                </a:solidFill>
                <a:latin typeface="sole_headline"/>
              </a:rPr>
              <a:t>Il nuovo indirizzo approfondisce economia e diritto, con attenzione anche alle scienze matematiche, fisiche e naturali e all’analisi degli scenari storici, geografici, artistici e culturali.</a:t>
            </a:r>
            <a:endParaRPr lang="it-IT" b="0" i="0" dirty="0">
              <a:solidFill>
                <a:srgbClr val="0F0F0F"/>
              </a:solidFill>
              <a:effectLst/>
              <a:latin typeface="sole_headline"/>
            </a:endParaRP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6051960"/>
              </p:ext>
            </p:extLst>
          </p:nvPr>
        </p:nvGraphicFramePr>
        <p:xfrm>
          <a:off x="4961638" y="1237681"/>
          <a:ext cx="6759307" cy="54494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87558">
                  <a:extLst>
                    <a:ext uri="{9D8B030D-6E8A-4147-A177-3AD203B41FA5}">
                      <a16:colId xmlns:a16="http://schemas.microsoft.com/office/drawing/2014/main" val="4064688349"/>
                    </a:ext>
                  </a:extLst>
                </a:gridCol>
                <a:gridCol w="641846">
                  <a:extLst>
                    <a:ext uri="{9D8B030D-6E8A-4147-A177-3AD203B41FA5}">
                      <a16:colId xmlns:a16="http://schemas.microsoft.com/office/drawing/2014/main" val="3525381988"/>
                    </a:ext>
                  </a:extLst>
                </a:gridCol>
                <a:gridCol w="580021">
                  <a:extLst>
                    <a:ext uri="{9D8B030D-6E8A-4147-A177-3AD203B41FA5}">
                      <a16:colId xmlns:a16="http://schemas.microsoft.com/office/drawing/2014/main" val="1538353030"/>
                    </a:ext>
                  </a:extLst>
                </a:gridCol>
                <a:gridCol w="599543">
                  <a:extLst>
                    <a:ext uri="{9D8B030D-6E8A-4147-A177-3AD203B41FA5}">
                      <a16:colId xmlns:a16="http://schemas.microsoft.com/office/drawing/2014/main" val="4067187487"/>
                    </a:ext>
                  </a:extLst>
                </a:gridCol>
                <a:gridCol w="628830">
                  <a:extLst>
                    <a:ext uri="{9D8B030D-6E8A-4147-A177-3AD203B41FA5}">
                      <a16:colId xmlns:a16="http://schemas.microsoft.com/office/drawing/2014/main" val="2586287405"/>
                    </a:ext>
                  </a:extLst>
                </a:gridCol>
                <a:gridCol w="621509">
                  <a:extLst>
                    <a:ext uri="{9D8B030D-6E8A-4147-A177-3AD203B41FA5}">
                      <a16:colId xmlns:a16="http://schemas.microsoft.com/office/drawing/2014/main" val="2170126901"/>
                    </a:ext>
                  </a:extLst>
                </a:gridCol>
              </a:tblGrid>
              <a:tr h="2584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</a:rPr>
                        <a:t>Quadro orario settimanale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0" marR="5230" marT="5230" marB="523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</a:rPr>
                        <a:t>1°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0" marR="5230" marT="5230" marB="523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</a:rPr>
                        <a:t>2°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0" marR="5230" marT="5230" marB="523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</a:rPr>
                        <a:t>3°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</a:rPr>
                        <a:t>4°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</a:rPr>
                        <a:t>5°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85302587"/>
                  </a:ext>
                </a:extLst>
              </a:tr>
              <a:tr h="2584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</a:rPr>
                        <a:t>Lingua e letteratura italiana 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0" marR="5230" marT="5230" marB="523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</a:rPr>
                        <a:t>4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0" marR="5230" marT="5230" marB="523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</a:rPr>
                        <a:t>4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0" marR="5230" marT="5230" marB="523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</a:rPr>
                        <a:t>4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</a:rPr>
                        <a:t>4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</a:rPr>
                        <a:t>4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30681828"/>
                  </a:ext>
                </a:extLst>
              </a:tr>
              <a:tr h="2584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</a:rPr>
                        <a:t>Storia e geografia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0" marR="5230" marT="5230" marB="523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</a:rPr>
                        <a:t>3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0" marR="5230" marT="5230" marB="523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</a:rPr>
                        <a:t>3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0" marR="5230" marT="5230" marB="523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</a:rPr>
                        <a:t> 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</a:rPr>
                        <a:t> 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</a:rPr>
                        <a:t> 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27019563"/>
                  </a:ext>
                </a:extLst>
              </a:tr>
              <a:tr h="2584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</a:rPr>
                        <a:t>Storia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0" marR="5230" marT="5230" marB="523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</a:rPr>
                        <a:t> 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0" marR="5230" marT="5230" marB="523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</a:rPr>
                        <a:t> 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0" marR="5230" marT="5230" marB="523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</a:rPr>
                        <a:t>2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</a:rPr>
                        <a:t>2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</a:rPr>
                        <a:t>2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922059"/>
                  </a:ext>
                </a:extLst>
              </a:tr>
              <a:tr h="2584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</a:rPr>
                        <a:t>Filosofia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0" marR="5230" marT="5230" marB="523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</a:rPr>
                        <a:t> 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0" marR="5230" marT="5230" marB="523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</a:rPr>
                        <a:t> 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0" marR="5230" marT="5230" marB="523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</a:rPr>
                        <a:t>2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</a:rPr>
                        <a:t>2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</a:rPr>
                        <a:t>2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79931278"/>
                  </a:ext>
                </a:extLst>
              </a:tr>
              <a:tr h="2584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</a:rPr>
                        <a:t>Diritto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0" marR="5230" marT="5230" marB="523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</a:rPr>
                        <a:t>3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0" marR="5230" marT="5230" marB="523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</a:rPr>
                        <a:t>3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0" marR="5230" marT="5230" marB="523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</a:rPr>
                        <a:t> 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</a:rPr>
                        <a:t> 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</a:rPr>
                        <a:t> 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85041178"/>
                  </a:ext>
                </a:extLst>
              </a:tr>
              <a:tr h="2584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</a:rPr>
                        <a:t>Economia Politica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0" marR="5230" marT="5230" marB="523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</a:rPr>
                        <a:t>3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0" marR="5230" marT="5230" marB="523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</a:rPr>
                        <a:t>3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0" marR="5230" marT="5230" marB="523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</a:rPr>
                        <a:t> 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</a:rPr>
                        <a:t> 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</a:rPr>
                        <a:t> 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54405524"/>
                  </a:ext>
                </a:extLst>
              </a:tr>
              <a:tr h="29349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</a:rPr>
                        <a:t>Scienze giuridiche per il made in Italy 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0" marR="5230" marT="5230" marB="523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</a:rPr>
                        <a:t> 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0" marR="5230" marT="5230" marB="523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</a:rPr>
                        <a:t> 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0" marR="5230" marT="5230" marB="523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</a:rPr>
                        <a:t>3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</a:rPr>
                        <a:t>3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</a:rPr>
                        <a:t>3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74707688"/>
                  </a:ext>
                </a:extLst>
              </a:tr>
              <a:tr h="29349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</a:rPr>
                        <a:t>Scienze economiche per il made in Italy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0" marR="5230" marT="5230" marB="523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</a:rPr>
                        <a:t> 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0" marR="5230" marT="5230" marB="523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</a:rPr>
                        <a:t> 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0" marR="5230" marT="5230" marB="523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</a:rPr>
                        <a:t>3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</a:rPr>
                        <a:t>3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</a:rPr>
                        <a:t>3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431812"/>
                  </a:ext>
                </a:extLst>
              </a:tr>
              <a:tr h="2584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</a:rPr>
                        <a:t>Lingua e cultura inglese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0" marR="5230" marT="5230" marB="523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</a:rPr>
                        <a:t>3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0" marR="5230" marT="5230" marB="523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</a:rPr>
                        <a:t>3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0" marR="5230" marT="5230" marB="523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</a:rPr>
                        <a:t>3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</a:rPr>
                        <a:t>3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</a:rPr>
                        <a:t>3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20369132"/>
                  </a:ext>
                </a:extLst>
              </a:tr>
              <a:tr h="2584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</a:rPr>
                        <a:t>Lingua e cultura straniera 2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0" marR="5230" marT="5230" marB="523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</a:rPr>
                        <a:t>2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0" marR="5230" marT="5230" marB="523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</a:rPr>
                        <a:t>2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0" marR="5230" marT="5230" marB="523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</a:rPr>
                        <a:t>3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</a:rPr>
                        <a:t>3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</a:rPr>
                        <a:t>3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47046796"/>
                  </a:ext>
                </a:extLst>
              </a:tr>
              <a:tr h="2584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</a:rPr>
                        <a:t>Matematica(con informatica)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0" marR="5230" marT="5230" marB="523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</a:rPr>
                        <a:t>3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0" marR="5230" marT="5230" marB="523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</a:rPr>
                        <a:t>3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0" marR="5230" marT="5230" marB="523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</a:rPr>
                        <a:t>3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</a:rPr>
                        <a:t>3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</a:rPr>
                        <a:t>3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33573100"/>
                  </a:ext>
                </a:extLst>
              </a:tr>
              <a:tr h="2584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</a:rPr>
                        <a:t>Fisica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0" marR="5230" marT="5230" marB="523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</a:rPr>
                        <a:t> 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0" marR="5230" marT="5230" marB="523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</a:rPr>
                        <a:t> 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0" marR="5230" marT="5230" marB="523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</a:rPr>
                        <a:t>2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</a:rPr>
                        <a:t>2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</a:rPr>
                        <a:t>2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07146413"/>
                  </a:ext>
                </a:extLst>
              </a:tr>
              <a:tr h="2584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</a:rPr>
                        <a:t>Scienze naturali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0" marR="5230" marT="5230" marB="523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</a:rPr>
                        <a:t>2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0" marR="5230" marT="5230" marB="523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</a:rPr>
                        <a:t>2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0" marR="5230" marT="5230" marB="523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</a:rPr>
                        <a:t> 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</a:rPr>
                        <a:t> 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</a:rPr>
                        <a:t> 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63296813"/>
                  </a:ext>
                </a:extLst>
              </a:tr>
              <a:tr h="2584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</a:rPr>
                        <a:t>Storia dell’arte e del design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0" marR="5230" marT="5230" marB="523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</a:rPr>
                        <a:t> 1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0" marR="5230" marT="5230" marB="523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</a:rPr>
                        <a:t>1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0" marR="5230" marT="5230" marB="523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</a:rPr>
                        <a:t>2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</a:rPr>
                        <a:t>2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</a:rPr>
                        <a:t>2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6135928"/>
                  </a:ext>
                </a:extLst>
              </a:tr>
              <a:tr h="2584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</a:rPr>
                        <a:t>Scienze motorie e sportive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0" marR="5230" marT="5230" marB="523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</a:rPr>
                        <a:t>2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0" marR="5230" marT="5230" marB="523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</a:rPr>
                        <a:t>2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0" marR="5230" marT="5230" marB="523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</a:rPr>
                        <a:t>2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</a:rPr>
                        <a:t>2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</a:rPr>
                        <a:t>2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33140424"/>
                  </a:ext>
                </a:extLst>
              </a:tr>
              <a:tr h="2584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</a:rPr>
                        <a:t>Religione cattolica o att. alternative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0" marR="5230" marT="5230" marB="523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</a:rPr>
                        <a:t>1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0" marR="5230" marT="5230" marB="523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</a:rPr>
                        <a:t>1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0" marR="5230" marT="5230" marB="523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</a:rPr>
                        <a:t>1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</a:rPr>
                        <a:t>1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</a:rPr>
                        <a:t>1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08510697"/>
                  </a:ext>
                </a:extLst>
              </a:tr>
              <a:tr h="9856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</a:rPr>
                        <a:t>TOTALE ORE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0" marR="5230" marT="5230" marB="523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</a:rPr>
                        <a:t>27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0" marR="5230" marT="5230" marB="523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</a:rPr>
                        <a:t>27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0" marR="5230" marT="5230" marB="523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</a:rPr>
                        <a:t>30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>
                          <a:effectLst/>
                        </a:rPr>
                        <a:t>30</a:t>
                      </a:r>
                      <a:endParaRPr lang="it-IT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-5080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2440" algn="r"/>
                        </a:tabLst>
                      </a:pPr>
                      <a:r>
                        <a:rPr lang="it-IT" sz="1400" b="1" dirty="0" smtClean="0">
                          <a:effectLst/>
                        </a:rPr>
                        <a:t>30</a:t>
                      </a:r>
                      <a:endParaRPr lang="it-IT" sz="1400" b="1" dirty="0">
                        <a:effectLst/>
                      </a:endParaRPr>
                    </a:p>
                    <a:p>
                      <a:pPr indent="-5080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</a:rPr>
                        <a:t> </a:t>
                      </a:r>
                    </a:p>
                    <a:p>
                      <a:pPr indent="-5080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</a:rPr>
                        <a:t> </a:t>
                      </a:r>
                      <a:endParaRPr lang="it-IT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730234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021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306250" y="936674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DM Sans"/>
              </a:rPr>
              <a:t>Adatto a chi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DM Sans"/>
              </a:rPr>
              <a:t>è interessato a conoscere l’origine e le caratteristiche delle eccellenze italiane, la creatività e l'imprenditorialità che caratterizzano la produzione made in </a:t>
            </a:r>
            <a:r>
              <a:rPr lang="it-IT" sz="2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DM Sans"/>
              </a:rPr>
              <a:t>Italy</a:t>
            </a:r>
            <a:r>
              <a:rPr lang="it-IT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DM Sans"/>
              </a:rPr>
              <a:t>;</a:t>
            </a:r>
          </a:p>
          <a:p>
            <a:endParaRPr lang="it-IT" sz="2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DM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DM Sans"/>
              </a:rPr>
              <a:t>vuole scoprire le caratteristiche di qualità e di eccellenza che rendono celebre in tutto il mondo il brand Italia</a:t>
            </a:r>
            <a:r>
              <a:rPr lang="it-IT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DM Sans"/>
              </a:rPr>
              <a:t>;</a:t>
            </a:r>
          </a:p>
          <a:p>
            <a:endParaRPr lang="it-IT" sz="2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DM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DM Sans"/>
              </a:rPr>
              <a:t>vuole possedere una cultura completa, che abbracci tanto le discipline umanistiche quanto le materie STEM, con una particolare attenzione al mondo dell’impresa.</a:t>
            </a:r>
            <a:endParaRPr lang="it-IT" sz="2000" b="1" i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DM Sans"/>
            </a:endParaRPr>
          </a:p>
        </p:txBody>
      </p:sp>
    </p:spTree>
    <p:extLst>
      <p:ext uri="{BB962C8B-B14F-4D97-AF65-F5344CB8AC3E}">
        <p14:creationId xmlns:p14="http://schemas.microsoft.com/office/powerpoint/2010/main" val="372039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311070" y="408960"/>
            <a:ext cx="93753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Ampliamento Offerta Formativa</a:t>
            </a:r>
            <a:endParaRPr lang="it-IT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12859" y="1770513"/>
            <a:ext cx="5054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POTENZIAMENTO COMPETENZE DI BASE</a:t>
            </a:r>
            <a:endParaRPr lang="it-IT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924759" y="2372283"/>
            <a:ext cx="3796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COREOGRAFIE PER IL SOCIALE</a:t>
            </a:r>
            <a:endParaRPr lang="it-IT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311070" y="2888664"/>
            <a:ext cx="8900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TALK: POTENZIAMENTO LINGUA INGLESE – CERTIFICAZIONE CAMBRIDGE</a:t>
            </a:r>
            <a:endParaRPr lang="it-IT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8357426" y="3921113"/>
            <a:ext cx="3219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LABORATORIO TEATRALE</a:t>
            </a:r>
            <a:endParaRPr lang="it-IT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892065" y="3551781"/>
            <a:ext cx="453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LABORATORIO SCRITTURA CREATIVA</a:t>
            </a:r>
            <a:endParaRPr lang="it-IT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8460723" y="3359843"/>
            <a:ext cx="2999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PROGETTO ORCHESTRA</a:t>
            </a:r>
            <a:endParaRPr lang="it-IT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381959" y="4864468"/>
            <a:ext cx="2299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PUBLIC SPEAKING</a:t>
            </a:r>
            <a:endParaRPr lang="it-IT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8815179" y="5172392"/>
            <a:ext cx="264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ATELIER DI PITTURA</a:t>
            </a:r>
            <a:endParaRPr lang="it-IT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6763887" y="2184689"/>
            <a:ext cx="4799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ORIENTEERING IN LINGUA STRANIERA</a:t>
            </a:r>
            <a:endParaRPr lang="it-IT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892065" y="4212911"/>
            <a:ext cx="4226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DAL FUMETTO ALLO STORYBOARD</a:t>
            </a:r>
            <a:endParaRPr lang="it-IT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6763887" y="4561710"/>
            <a:ext cx="4787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POTENZIAMENTO COMPETENZE STEM</a:t>
            </a:r>
            <a:endParaRPr lang="it-IT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6044997" y="1591689"/>
            <a:ext cx="5540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PERCORSI DI MENTORING E ORIENTAMENTO</a:t>
            </a:r>
            <a:endParaRPr lang="it-IT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0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984896" y="467327"/>
            <a:ext cx="17163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PCTO</a:t>
            </a:r>
            <a:endParaRPr lang="it-IT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969453" y="1396039"/>
            <a:ext cx="8949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ln w="22225">
                  <a:noFill/>
                  <a:prstDash val="solid"/>
                </a:ln>
                <a:solidFill>
                  <a:schemeClr val="accent2"/>
                </a:solidFill>
              </a:rPr>
              <a:t>Attività didattica presso Scuole dell’infanzia, Scuole primarie e Secondarie di primo grado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200400" y="2074444"/>
            <a:ext cx="5870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ln w="22225">
                  <a:noFill/>
                  <a:prstDash val="solid"/>
                </a:ln>
                <a:solidFill>
                  <a:schemeClr val="accent2"/>
                </a:solidFill>
              </a:rPr>
              <a:t>Pratica presso la scuola superiore per mediatori linguistici</a:t>
            </a:r>
            <a:endParaRPr lang="it-IT" b="1" dirty="0">
              <a:ln w="22225">
                <a:noFill/>
                <a:prstDash val="solid"/>
              </a:ln>
              <a:solidFill>
                <a:schemeClr val="accent2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322961" y="3630870"/>
            <a:ext cx="1192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n w="22225">
                  <a:noFill/>
                  <a:prstDash val="solid"/>
                </a:ln>
                <a:solidFill>
                  <a:schemeClr val="accent2"/>
                </a:solidFill>
              </a:rPr>
              <a:t>Attività presso le Università del territorio (preparazione ai test di ingresso, corsi di approfondimento, </a:t>
            </a:r>
          </a:p>
          <a:p>
            <a:r>
              <a:rPr lang="it-IT" b="1" dirty="0" smtClean="0">
                <a:ln w="22225">
                  <a:noFill/>
                  <a:prstDash val="solid"/>
                </a:ln>
                <a:solidFill>
                  <a:schemeClr val="accent2"/>
                </a:solidFill>
              </a:rPr>
              <a:t>Attività di accoglienza e tutoring)</a:t>
            </a:r>
            <a:endParaRPr lang="it-IT" b="1" dirty="0">
              <a:ln w="22225">
                <a:noFill/>
                <a:prstDash val="solid"/>
              </a:ln>
              <a:solidFill>
                <a:schemeClr val="accent2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898842" y="2852657"/>
            <a:ext cx="6708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ln w="22225">
                  <a:noFill/>
                  <a:prstDash val="solid"/>
                </a:ln>
                <a:solidFill>
                  <a:schemeClr val="accent2"/>
                </a:solidFill>
              </a:rPr>
              <a:t>Attività di accoglienza e guida presso il Museo della Magna Grecia</a:t>
            </a:r>
            <a:endParaRPr lang="it-IT" b="1" dirty="0">
              <a:ln w="22225">
                <a:noFill/>
                <a:prstDash val="solid"/>
              </a:ln>
              <a:solidFill>
                <a:schemeClr val="accent2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550894" y="4686082"/>
            <a:ext cx="748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ln w="22225">
                  <a:noFill/>
                  <a:prstDash val="solid"/>
                </a:ln>
                <a:solidFill>
                  <a:schemeClr val="accent2"/>
                </a:solidFill>
              </a:rPr>
              <a:t>Corsi di formazione all’estero (Spagna, Irlanda, Malta, Germania, Francia)</a:t>
            </a:r>
            <a:endParaRPr lang="it-IT" b="1" dirty="0">
              <a:ln w="22225">
                <a:noFill/>
                <a:prstDash val="solid"/>
              </a:ln>
              <a:solidFill>
                <a:schemeClr val="accent2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439694" y="5466945"/>
            <a:ext cx="9532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ln w="22225">
                  <a:noFill/>
                  <a:prstDash val="solid"/>
                </a:ln>
                <a:solidFill>
                  <a:schemeClr val="accent2"/>
                </a:solidFill>
              </a:rPr>
              <a:t>Pratica di marketing digitale: dall’ideazione alla realizzazione di campagne pubblicitarie mirate</a:t>
            </a:r>
            <a:endParaRPr lang="it-IT" b="1" dirty="0">
              <a:ln w="22225">
                <a:noFill/>
                <a:prstDash val="solid"/>
              </a:ln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10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09573" y="1959283"/>
            <a:ext cx="46805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3600" b="1" dirty="0">
              <a:solidFill>
                <a:schemeClr val="bg1"/>
              </a:solidFill>
            </a:endParaRPr>
          </a:p>
          <a:p>
            <a:pPr algn="ctr"/>
            <a:r>
              <a:rPr lang="it-IT" sz="3600" b="1" dirty="0">
                <a:solidFill>
                  <a:srgbClr val="C00000"/>
                </a:solidFill>
              </a:rPr>
              <a:t>I DIPLOMI dei Licei del «Tommaso Gullì»</a:t>
            </a:r>
          </a:p>
          <a:p>
            <a:pPr algn="ctr"/>
            <a:r>
              <a:rPr lang="it-IT" sz="3600" b="1" dirty="0">
                <a:solidFill>
                  <a:srgbClr val="C00000"/>
                </a:solidFill>
              </a:rPr>
              <a:t>consentono:</a:t>
            </a:r>
          </a:p>
        </p:txBody>
      </p:sp>
      <p:sp>
        <p:nvSpPr>
          <p:cNvPr id="3" name="Rettangolo 2"/>
          <p:cNvSpPr/>
          <p:nvPr/>
        </p:nvSpPr>
        <p:spPr>
          <a:xfrm>
            <a:off x="7500156" y="777885"/>
            <a:ext cx="3456384" cy="2695681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7392144" y="775679"/>
            <a:ext cx="345638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L’accesso a: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1600" b="1" dirty="0"/>
              <a:t>tutte le Facoltà Universitarie, agli ITS Academy ed ai corsi </a:t>
            </a:r>
            <a:r>
              <a:rPr lang="it-IT" b="1" dirty="0" err="1"/>
              <a:t>Afam</a:t>
            </a:r>
            <a:r>
              <a:rPr lang="it-IT" b="1" dirty="0"/>
              <a:t>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1600" b="1" dirty="0"/>
              <a:t>a tutti i corsi professionalizzanti con particolare attenzione ai settori della Psicologia, del Marketing Digitale, delle Risorse Umane, dello Sviluppo Digitale, del Settore Sanitario, del Turismo, della Musica e dello Spettacolo </a:t>
            </a:r>
          </a:p>
        </p:txBody>
      </p:sp>
      <p:sp>
        <p:nvSpPr>
          <p:cNvPr id="7" name="Rettangolo 6"/>
          <p:cNvSpPr/>
          <p:nvPr/>
        </p:nvSpPr>
        <p:spPr>
          <a:xfrm>
            <a:off x="5463169" y="3690851"/>
            <a:ext cx="5760640" cy="2029119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5823209" y="3690851"/>
            <a:ext cx="5400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/>
              <a:t>L’inserimento nel mondo del lavoro nel ruolo di:</a:t>
            </a:r>
          </a:p>
          <a:p>
            <a:pPr algn="just"/>
            <a:r>
              <a:rPr lang="it-IT" b="1" dirty="0"/>
              <a:t>esperto di comunicazione, operatore educativo, operatore sociale, animatore culturale, animatore pedagogico e di comunità, mediatore culturale, addetto alla comunicazione in aziende import/export, esperto di e-commerce e web marketing</a:t>
            </a:r>
          </a:p>
        </p:txBody>
      </p:sp>
      <p:pic>
        <p:nvPicPr>
          <p:cNvPr id="9" name="Picture 2" descr="C:\Users\uno\Desktop\Logo 1 (530x537) (530x537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5640" y="188640"/>
            <a:ext cx="1656184" cy="16731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60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7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01" y="1374624"/>
            <a:ext cx="5754598" cy="4351338"/>
          </a:xfrm>
        </p:spPr>
      </p:pic>
      <p:sp>
        <p:nvSpPr>
          <p:cNvPr id="6" name="CasellaDiTesto 5"/>
          <p:cNvSpPr txBox="1"/>
          <p:nvPr/>
        </p:nvSpPr>
        <p:spPr>
          <a:xfrm>
            <a:off x="7167418" y="1874982"/>
            <a:ext cx="28078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 smtClean="0"/>
          </a:p>
          <a:p>
            <a:r>
              <a:rPr lang="it-IT" dirty="0" smtClean="0"/>
              <a:t>3 Sezioni di Scienze Umane</a:t>
            </a:r>
          </a:p>
          <a:p>
            <a:r>
              <a:rPr lang="it-IT" dirty="0" smtClean="0"/>
              <a:t>1 Sezione LES</a:t>
            </a:r>
          </a:p>
          <a:p>
            <a:r>
              <a:rPr lang="it-IT" dirty="0" smtClean="0"/>
              <a:t>1 Sezione Linguistico</a:t>
            </a:r>
          </a:p>
          <a:p>
            <a:r>
              <a:rPr lang="it-IT" dirty="0" smtClean="0"/>
              <a:t>1 Sezione Musicale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7296727" y="3971636"/>
            <a:ext cx="31773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Struttura:</a:t>
            </a:r>
          </a:p>
          <a:p>
            <a:r>
              <a:rPr lang="it-IT" dirty="0" smtClean="0"/>
              <a:t>Palestra, Laboratorio Chimico-Fisico, Laboratorio Multimediale, Laboratorio Ambientale, Biblioteca, Aula Magna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3255555" y="167760"/>
            <a:ext cx="47275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SEDE CENTRALE</a:t>
            </a:r>
            <a:endParaRPr lang="it-IT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374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12" y="1567582"/>
            <a:ext cx="4777315" cy="4351338"/>
          </a:xfrm>
        </p:spPr>
      </p:pic>
      <p:sp>
        <p:nvSpPr>
          <p:cNvPr id="5" name="CasellaDiTesto 4"/>
          <p:cNvSpPr txBox="1"/>
          <p:nvPr/>
        </p:nvSpPr>
        <p:spPr>
          <a:xfrm>
            <a:off x="6623946" y="2122282"/>
            <a:ext cx="27709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3 Sezioni Scienze Umane</a:t>
            </a:r>
          </a:p>
          <a:p>
            <a:r>
              <a:rPr lang="it-IT" dirty="0" smtClean="0"/>
              <a:t>1 Sezione LES</a:t>
            </a:r>
          </a:p>
          <a:p>
            <a:r>
              <a:rPr lang="it-IT" dirty="0" smtClean="0"/>
              <a:t>3 Sezioni Linguistico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881091" y="3592945"/>
            <a:ext cx="27247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Struttura:</a:t>
            </a:r>
          </a:p>
          <a:p>
            <a:r>
              <a:rPr lang="it-IT" dirty="0" smtClean="0"/>
              <a:t>Palestra, Laboratorio Multimediale, Laboratorio scientifico, Biblioteca, Aula Magna, Sala delle Emozioni</a:t>
            </a:r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4980562" y="3112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4007723" y="78966"/>
            <a:ext cx="46629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SEDE MARCONI</a:t>
            </a:r>
            <a:endParaRPr lang="it-IT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863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-142432" y="972281"/>
            <a:ext cx="12502751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Liceo delle Scienze Umane</a:t>
            </a:r>
          </a:p>
          <a:p>
            <a:pPr algn="ctr"/>
            <a:endParaRPr lang="it-IT" sz="32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it-IT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Liceo delle Scienze umane </a:t>
            </a:r>
            <a:r>
              <a:rPr lang="it-IT" sz="32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opz</a:t>
            </a:r>
            <a:r>
              <a:rPr lang="it-IT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 Economico-Sociale</a:t>
            </a:r>
          </a:p>
          <a:p>
            <a:pPr algn="ctr"/>
            <a:endParaRPr lang="it-IT" sz="32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it-IT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Liceo Linguistico</a:t>
            </a:r>
          </a:p>
          <a:p>
            <a:pPr algn="ctr"/>
            <a:endParaRPr lang="it-IT" sz="32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it-IT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Liceo Musicale</a:t>
            </a:r>
          </a:p>
          <a:p>
            <a:pPr algn="ctr"/>
            <a:endParaRPr lang="it-IT" sz="32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it-IT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Liceo del Made in </a:t>
            </a:r>
            <a:r>
              <a:rPr lang="it-IT" sz="32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Italy</a:t>
            </a:r>
            <a:endParaRPr lang="it-IT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702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laio 1"/>
          <p:cNvSpPr/>
          <p:nvPr/>
        </p:nvSpPr>
        <p:spPr>
          <a:xfrm>
            <a:off x="3863752" y="0"/>
            <a:ext cx="4464496" cy="1296144"/>
          </a:xfrm>
          <a:prstGeom prst="bevel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chemeClr val="accent2"/>
                </a:solidFill>
              </a:rPr>
              <a:t>LICEO SCIENZE UMANE</a:t>
            </a:r>
          </a:p>
        </p:txBody>
      </p:sp>
      <p:sp>
        <p:nvSpPr>
          <p:cNvPr id="5" name="Rettangolo 4"/>
          <p:cNvSpPr/>
          <p:nvPr/>
        </p:nvSpPr>
        <p:spPr>
          <a:xfrm>
            <a:off x="2388275" y="1570484"/>
            <a:ext cx="4488872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solidFill>
                  <a:srgbClr val="C00000"/>
                </a:solidFill>
              </a:rPr>
              <a:t>Discipline base dei Licei</a:t>
            </a:r>
          </a:p>
          <a:p>
            <a:pPr algn="ctr"/>
            <a:r>
              <a:rPr lang="it-IT" sz="2400" b="1" dirty="0">
                <a:solidFill>
                  <a:srgbClr val="C00000"/>
                </a:solidFill>
              </a:rPr>
              <a:t>+</a:t>
            </a:r>
          </a:p>
          <a:p>
            <a:pPr algn="ctr"/>
            <a:r>
              <a:rPr lang="it-IT" sz="4000" b="1" dirty="0" smtClean="0">
                <a:solidFill>
                  <a:srgbClr val="C00000"/>
                </a:solidFill>
              </a:rPr>
              <a:t>Scienze </a:t>
            </a:r>
            <a:r>
              <a:rPr lang="it-IT" sz="4000" b="1" dirty="0">
                <a:solidFill>
                  <a:srgbClr val="C00000"/>
                </a:solidFill>
              </a:rPr>
              <a:t>Umane</a:t>
            </a:r>
          </a:p>
          <a:p>
            <a:pPr algn="just"/>
            <a:r>
              <a:rPr lang="it-IT" b="1" dirty="0">
                <a:solidFill>
                  <a:srgbClr val="C00000"/>
                </a:solidFill>
              </a:rPr>
              <a:t/>
            </a:r>
            <a:br>
              <a:rPr lang="it-IT" b="1" dirty="0">
                <a:solidFill>
                  <a:srgbClr val="C00000"/>
                </a:solidFill>
              </a:rPr>
            </a:br>
            <a:r>
              <a:rPr lang="it-IT" sz="2400" b="1" dirty="0">
                <a:solidFill>
                  <a:srgbClr val="C00000"/>
                </a:solidFill>
              </a:rPr>
              <a:t>Insegnamento pluridisciplinare in stretto contatto con Filosofia, Storia, Letterature, per orientarsi nelle molteplici dimensioni che costituiscono l’uomo in quanto persona e soggetto di relazioni</a:t>
            </a:r>
            <a:r>
              <a:rPr lang="it-IT" sz="2400" dirty="0">
                <a:solidFill>
                  <a:srgbClr val="C00000"/>
                </a:solidFill>
              </a:rPr>
              <a:t>.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6" name="Telaio 5"/>
          <p:cNvSpPr/>
          <p:nvPr/>
        </p:nvSpPr>
        <p:spPr>
          <a:xfrm>
            <a:off x="7551402" y="1330943"/>
            <a:ext cx="3816424" cy="1080120"/>
          </a:xfrm>
          <a:prstGeom prst="bevel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chemeClr val="accent2"/>
                </a:solidFill>
              </a:rPr>
              <a:t>PEDAGOGIA</a:t>
            </a:r>
          </a:p>
        </p:txBody>
      </p:sp>
      <p:sp>
        <p:nvSpPr>
          <p:cNvPr id="7" name="Telaio 6"/>
          <p:cNvSpPr/>
          <p:nvPr/>
        </p:nvSpPr>
        <p:spPr>
          <a:xfrm>
            <a:off x="7551402" y="2445862"/>
            <a:ext cx="3816424" cy="1080120"/>
          </a:xfrm>
          <a:prstGeom prst="bevel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chemeClr val="accent2"/>
                </a:solidFill>
              </a:rPr>
              <a:t>PSICOLOGIA</a:t>
            </a:r>
          </a:p>
        </p:txBody>
      </p:sp>
      <p:sp>
        <p:nvSpPr>
          <p:cNvPr id="8" name="Telaio 7"/>
          <p:cNvSpPr/>
          <p:nvPr/>
        </p:nvSpPr>
        <p:spPr>
          <a:xfrm>
            <a:off x="7551402" y="3560781"/>
            <a:ext cx="3816424" cy="1080120"/>
          </a:xfrm>
          <a:prstGeom prst="bevel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chemeClr val="accent2"/>
                </a:solidFill>
              </a:rPr>
              <a:t>SOCIOLOGIA</a:t>
            </a:r>
          </a:p>
        </p:txBody>
      </p:sp>
      <p:sp>
        <p:nvSpPr>
          <p:cNvPr id="9" name="Telaio 8"/>
          <p:cNvSpPr/>
          <p:nvPr/>
        </p:nvSpPr>
        <p:spPr>
          <a:xfrm>
            <a:off x="7551402" y="4675700"/>
            <a:ext cx="3816424" cy="1080120"/>
          </a:xfrm>
          <a:prstGeom prst="bevel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chemeClr val="accent2"/>
                </a:solidFill>
              </a:rPr>
              <a:t>ANTROPOLOGIA</a:t>
            </a:r>
          </a:p>
        </p:txBody>
      </p:sp>
      <p:pic>
        <p:nvPicPr>
          <p:cNvPr id="12" name="Picture 2" descr="C:\Users\uno\Desktop\Logo 1 (530x537) (530x537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96400" y="188640"/>
            <a:ext cx="713510" cy="6480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658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laio 1"/>
          <p:cNvSpPr/>
          <p:nvPr/>
        </p:nvSpPr>
        <p:spPr>
          <a:xfrm>
            <a:off x="3863752" y="0"/>
            <a:ext cx="4176464" cy="980728"/>
          </a:xfrm>
          <a:prstGeom prst="bevel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chemeClr val="accent2"/>
                </a:solidFill>
              </a:rPr>
              <a:t>LICEO SCIENZE UMANE</a:t>
            </a: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4135886"/>
              </p:ext>
            </p:extLst>
          </p:nvPr>
        </p:nvGraphicFramePr>
        <p:xfrm>
          <a:off x="2783912" y="1005840"/>
          <a:ext cx="6336143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81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52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4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44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44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94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16736">
                <a:tc>
                  <a:txBody>
                    <a:bodyPr/>
                    <a:lstStyle/>
                    <a:p>
                      <a:r>
                        <a:rPr lang="it-IT" sz="1600" dirty="0"/>
                        <a:t>QUADRO ORARIO SETTIMANALE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1°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2°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3°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4°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5°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372">
                <a:tc>
                  <a:txBody>
                    <a:bodyPr/>
                    <a:lstStyle/>
                    <a:p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LINGUA E LETTERATURA ITALIANA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372">
                <a:tc>
                  <a:txBody>
                    <a:bodyPr/>
                    <a:lstStyle/>
                    <a:p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LINGUA E CULTURA LATINA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372"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GEOSTORIA</a:t>
                      </a:r>
                      <a:endParaRPr lang="it-IT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372">
                <a:tc>
                  <a:txBody>
                    <a:bodyPr/>
                    <a:lstStyle/>
                    <a:p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STORIA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372">
                <a:tc>
                  <a:txBody>
                    <a:bodyPr/>
                    <a:lstStyle/>
                    <a:p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FILOSOFIA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372">
                <a:tc>
                  <a:txBody>
                    <a:bodyPr/>
                    <a:lstStyle/>
                    <a:p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SCIENZE UMANE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2372">
                <a:tc>
                  <a:txBody>
                    <a:bodyPr/>
                    <a:lstStyle/>
                    <a:p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DIRITTO ED ECONOMIA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2372">
                <a:tc>
                  <a:txBody>
                    <a:bodyPr/>
                    <a:lstStyle/>
                    <a:p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LINGUA</a:t>
                      </a:r>
                      <a:r>
                        <a:rPr lang="it-IT" sz="16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E CULTURA </a:t>
                      </a:r>
                      <a:r>
                        <a:rPr lang="it-IT" sz="16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INGLESE</a:t>
                      </a:r>
                      <a:endParaRPr lang="it-IT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2372">
                <a:tc>
                  <a:txBody>
                    <a:bodyPr/>
                    <a:lstStyle/>
                    <a:p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MATEMATICA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2372">
                <a:tc>
                  <a:txBody>
                    <a:bodyPr/>
                    <a:lstStyle/>
                    <a:p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FISICA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b="1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2372">
                <a:tc>
                  <a:txBody>
                    <a:bodyPr/>
                    <a:lstStyle/>
                    <a:p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SCIENZE NATURALI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2372">
                <a:tc>
                  <a:txBody>
                    <a:bodyPr/>
                    <a:lstStyle/>
                    <a:p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STORIA</a:t>
                      </a:r>
                      <a:r>
                        <a:rPr lang="it-IT" sz="16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DELL’ARTE</a:t>
                      </a:r>
                      <a:endParaRPr lang="it-IT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b="1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b="1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2372">
                <a:tc>
                  <a:txBody>
                    <a:bodyPr/>
                    <a:lstStyle/>
                    <a:p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SCIENZE</a:t>
                      </a:r>
                      <a:r>
                        <a:rPr lang="it-IT" sz="16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MOTORIE  E SPORTIVE</a:t>
                      </a:r>
                      <a:endParaRPr lang="it-IT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11651">
                <a:tc>
                  <a:txBody>
                    <a:bodyPr/>
                    <a:lstStyle/>
                    <a:p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RELIGIONE/ATTIVITÀ  ALTERNATIVA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2372"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Totale Ore</a:t>
                      </a:r>
                      <a:endParaRPr lang="it-IT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27</a:t>
                      </a:r>
                      <a:endParaRPr lang="it-IT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27</a:t>
                      </a:r>
                      <a:endParaRPr lang="it-IT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30</a:t>
                      </a:r>
                      <a:endParaRPr lang="it-IT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30</a:t>
                      </a:r>
                      <a:endParaRPr lang="it-IT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30</a:t>
                      </a:r>
                      <a:endParaRPr lang="it-IT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0041917"/>
                  </a:ext>
                </a:extLst>
              </a:tr>
            </a:tbl>
          </a:graphicData>
        </a:graphic>
      </p:graphicFrame>
      <p:pic>
        <p:nvPicPr>
          <p:cNvPr id="5" name="Picture 2" descr="C:\Users\uno\Desktop\Logo 1 (530x537) (530x537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12424" y="188640"/>
            <a:ext cx="49748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966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laio 1"/>
          <p:cNvSpPr/>
          <p:nvPr/>
        </p:nvSpPr>
        <p:spPr>
          <a:xfrm>
            <a:off x="3791744" y="0"/>
            <a:ext cx="5328592" cy="1268760"/>
          </a:xfrm>
          <a:prstGeom prst="bevel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chemeClr val="accent2"/>
                </a:solidFill>
              </a:rPr>
              <a:t>LICEO SCIENZE UMANE</a:t>
            </a:r>
          </a:p>
          <a:p>
            <a:pPr algn="ctr"/>
            <a:r>
              <a:rPr lang="it-IT" sz="2000" b="1" dirty="0">
                <a:solidFill>
                  <a:schemeClr val="accent2"/>
                </a:solidFill>
              </a:rPr>
              <a:t>opzione </a:t>
            </a:r>
          </a:p>
          <a:p>
            <a:pPr algn="ctr"/>
            <a:r>
              <a:rPr lang="it-IT" sz="2000" b="1" dirty="0">
                <a:solidFill>
                  <a:schemeClr val="accent2"/>
                </a:solidFill>
              </a:rPr>
              <a:t>ECONOMICO-SOCIALE</a:t>
            </a:r>
          </a:p>
        </p:txBody>
      </p:sp>
      <p:pic>
        <p:nvPicPr>
          <p:cNvPr id="3" name="Picture 2" descr="C:\Users\uno\Desktop\Logo 1 (530x537) (530x537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68408" y="188640"/>
            <a:ext cx="641502" cy="648072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2505015" y="1943016"/>
            <a:ext cx="35283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C00000"/>
                </a:solidFill>
              </a:rPr>
              <a:t>Discipline  base dei </a:t>
            </a:r>
            <a:r>
              <a:rPr lang="it-IT" sz="2400" b="1" dirty="0" smtClean="0">
                <a:solidFill>
                  <a:srgbClr val="C00000"/>
                </a:solidFill>
              </a:rPr>
              <a:t>Licei</a:t>
            </a:r>
            <a:endParaRPr lang="it-IT" sz="2400" b="1" dirty="0">
              <a:solidFill>
                <a:srgbClr val="C00000"/>
              </a:solidFill>
            </a:endParaRPr>
          </a:p>
          <a:p>
            <a:pPr algn="ctr"/>
            <a:r>
              <a:rPr lang="it-IT" sz="2400" b="1" dirty="0" smtClean="0">
                <a:solidFill>
                  <a:srgbClr val="C00000"/>
                </a:solidFill>
              </a:rPr>
              <a:t>+</a:t>
            </a:r>
            <a:endParaRPr lang="it-IT" sz="2400" b="1" dirty="0">
              <a:solidFill>
                <a:srgbClr val="C00000"/>
              </a:solidFill>
            </a:endParaRPr>
          </a:p>
          <a:p>
            <a:pPr algn="ctr"/>
            <a:r>
              <a:rPr lang="it-IT" sz="2800" b="1" dirty="0">
                <a:solidFill>
                  <a:srgbClr val="C00000"/>
                </a:solidFill>
              </a:rPr>
              <a:t>Discipline di </a:t>
            </a:r>
            <a:r>
              <a:rPr lang="it-IT" sz="2800" b="1" dirty="0" smtClean="0">
                <a:solidFill>
                  <a:srgbClr val="C00000"/>
                </a:solidFill>
              </a:rPr>
              <a:t>Indirizzo</a:t>
            </a:r>
            <a:endParaRPr lang="it-IT" sz="2800" b="1" dirty="0">
              <a:solidFill>
                <a:srgbClr val="C00000"/>
              </a:solidFill>
            </a:endParaRPr>
          </a:p>
          <a:p>
            <a:pPr algn="ctr"/>
            <a:r>
              <a:rPr lang="it-IT" sz="2800" b="1" dirty="0" smtClean="0">
                <a:solidFill>
                  <a:srgbClr val="C00000"/>
                </a:solidFill>
              </a:rPr>
              <a:t>+</a:t>
            </a:r>
            <a:endParaRPr lang="it-IT" sz="2800" b="1" dirty="0">
              <a:solidFill>
                <a:srgbClr val="C00000"/>
              </a:solidFill>
            </a:endParaRPr>
          </a:p>
          <a:p>
            <a:pPr algn="ctr"/>
            <a:r>
              <a:rPr lang="it-IT" sz="2800" b="1" dirty="0">
                <a:solidFill>
                  <a:srgbClr val="C00000"/>
                </a:solidFill>
              </a:rPr>
              <a:t>2 Lingue Straniere</a:t>
            </a:r>
          </a:p>
        </p:txBody>
      </p:sp>
      <p:sp>
        <p:nvSpPr>
          <p:cNvPr id="6" name="Telaio 5"/>
          <p:cNvSpPr/>
          <p:nvPr/>
        </p:nvSpPr>
        <p:spPr>
          <a:xfrm>
            <a:off x="6593486" y="1520788"/>
            <a:ext cx="3816424" cy="1080120"/>
          </a:xfrm>
          <a:prstGeom prst="bevel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chemeClr val="accent2"/>
                </a:solidFill>
              </a:rPr>
              <a:t>DIRITTO ED ECONOMIA</a:t>
            </a:r>
          </a:p>
        </p:txBody>
      </p:sp>
      <p:sp>
        <p:nvSpPr>
          <p:cNvPr id="7" name="Telaio 6"/>
          <p:cNvSpPr/>
          <p:nvPr/>
        </p:nvSpPr>
        <p:spPr>
          <a:xfrm>
            <a:off x="6593486" y="2924944"/>
            <a:ext cx="3816424" cy="1080120"/>
          </a:xfrm>
          <a:prstGeom prst="bevel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chemeClr val="accent2"/>
                </a:solidFill>
              </a:rPr>
              <a:t>SCIENZE UMANE</a:t>
            </a:r>
          </a:p>
        </p:txBody>
      </p:sp>
      <p:sp>
        <p:nvSpPr>
          <p:cNvPr id="8" name="Telaio 7"/>
          <p:cNvSpPr/>
          <p:nvPr/>
        </p:nvSpPr>
        <p:spPr>
          <a:xfrm>
            <a:off x="6391564" y="4329100"/>
            <a:ext cx="4018346" cy="1080120"/>
          </a:xfrm>
          <a:prstGeom prst="bevel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chemeClr val="accent2"/>
                </a:solidFill>
              </a:rPr>
              <a:t>INGLESE</a:t>
            </a:r>
          </a:p>
          <a:p>
            <a:pPr algn="ctr"/>
            <a:r>
              <a:rPr lang="it-IT" sz="2400" b="1" dirty="0" smtClean="0">
                <a:solidFill>
                  <a:schemeClr val="accent2"/>
                </a:solidFill>
              </a:rPr>
              <a:t>FRANCESE/SPAGNOLO</a:t>
            </a:r>
            <a:endParaRPr lang="it-IT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64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6568324"/>
              </p:ext>
            </p:extLst>
          </p:nvPr>
        </p:nvGraphicFramePr>
        <p:xfrm>
          <a:off x="4260605" y="383139"/>
          <a:ext cx="7789712" cy="6083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21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81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13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15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27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36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6353">
                <a:tc>
                  <a:txBody>
                    <a:bodyPr/>
                    <a:lstStyle/>
                    <a:p>
                      <a:r>
                        <a:rPr lang="it-IT" sz="1600" dirty="0"/>
                        <a:t>QUADRO ORARIO SETTIMANALE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1°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2°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3°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4°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5°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881">
                <a:tc>
                  <a:txBody>
                    <a:bodyPr/>
                    <a:lstStyle/>
                    <a:p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LINGUA E LETTERATURA ITALIANA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675">
                <a:tc>
                  <a:txBody>
                    <a:bodyPr/>
                    <a:lstStyle/>
                    <a:p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STORIA E GEOGRAFIA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675">
                <a:tc>
                  <a:txBody>
                    <a:bodyPr/>
                    <a:lstStyle/>
                    <a:p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STORIA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675">
                <a:tc>
                  <a:txBody>
                    <a:bodyPr/>
                    <a:lstStyle/>
                    <a:p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FILOSOFIA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675">
                <a:tc>
                  <a:txBody>
                    <a:bodyPr/>
                    <a:lstStyle/>
                    <a:p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SCIENZE UMANE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675">
                <a:tc>
                  <a:txBody>
                    <a:bodyPr/>
                    <a:lstStyle/>
                    <a:p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DIRITTO ED ECONOMIA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6432">
                <a:tc>
                  <a:txBody>
                    <a:bodyPr/>
                    <a:lstStyle/>
                    <a:p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LINGUA</a:t>
                      </a:r>
                      <a:r>
                        <a:rPr lang="it-IT" sz="16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E CULTURA STRANIERA  (INGLESE)</a:t>
                      </a:r>
                      <a:endParaRPr lang="it-IT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6432">
                <a:tc>
                  <a:txBody>
                    <a:bodyPr/>
                    <a:lstStyle/>
                    <a:p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LINGUA</a:t>
                      </a:r>
                      <a:r>
                        <a:rPr lang="it-IT" sz="16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E CULTURA STRANIERA  (</a:t>
                      </a:r>
                      <a:r>
                        <a:rPr lang="it-IT" sz="16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FRANCESE/SPAGNOLO)</a:t>
                      </a:r>
                      <a:endParaRPr lang="it-IT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3675">
                <a:tc>
                  <a:txBody>
                    <a:bodyPr/>
                    <a:lstStyle/>
                    <a:p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MATEMATICA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3675">
                <a:tc>
                  <a:txBody>
                    <a:bodyPr/>
                    <a:lstStyle/>
                    <a:p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FISICA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3675">
                <a:tc>
                  <a:txBody>
                    <a:bodyPr/>
                    <a:lstStyle/>
                    <a:p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SCIENZE NATURALI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3675">
                <a:tc>
                  <a:txBody>
                    <a:bodyPr/>
                    <a:lstStyle/>
                    <a:p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STORIA</a:t>
                      </a:r>
                      <a:r>
                        <a:rPr lang="it-IT" sz="16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DELL’ARTE</a:t>
                      </a:r>
                      <a:endParaRPr lang="it-IT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b="1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82881">
                <a:tc>
                  <a:txBody>
                    <a:bodyPr/>
                    <a:lstStyle/>
                    <a:p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SCIENZE</a:t>
                      </a:r>
                      <a:r>
                        <a:rPr lang="it-IT" sz="1600" b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MOTORIE  E SPORTIVE</a:t>
                      </a:r>
                      <a:endParaRPr lang="it-IT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82881">
                <a:tc>
                  <a:txBody>
                    <a:bodyPr/>
                    <a:lstStyle/>
                    <a:p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RELIGIONE/ATTIVITÀ  ALTERNATIVA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82881"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Totale Ore</a:t>
                      </a:r>
                      <a:endParaRPr lang="it-IT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27</a:t>
                      </a:r>
                      <a:endParaRPr lang="it-IT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27</a:t>
                      </a:r>
                      <a:endParaRPr lang="it-IT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30</a:t>
                      </a:r>
                      <a:endParaRPr lang="it-IT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30</a:t>
                      </a:r>
                      <a:endParaRPr lang="it-IT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30</a:t>
                      </a:r>
                      <a:endParaRPr lang="it-IT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6599364"/>
                  </a:ext>
                </a:extLst>
              </a:tr>
            </a:tbl>
          </a:graphicData>
        </a:graphic>
      </p:graphicFrame>
      <p:sp>
        <p:nvSpPr>
          <p:cNvPr id="3" name="Telaio 2"/>
          <p:cNvSpPr/>
          <p:nvPr/>
        </p:nvSpPr>
        <p:spPr>
          <a:xfrm>
            <a:off x="0" y="92406"/>
            <a:ext cx="4174836" cy="1274576"/>
          </a:xfrm>
          <a:prstGeom prst="bevel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chemeClr val="accent2"/>
                </a:solidFill>
              </a:rPr>
              <a:t>LICEO SCIENZE UMANE</a:t>
            </a:r>
          </a:p>
          <a:p>
            <a:pPr algn="ctr"/>
            <a:r>
              <a:rPr lang="it-IT" sz="2000" b="1" dirty="0">
                <a:solidFill>
                  <a:schemeClr val="accent2"/>
                </a:solidFill>
              </a:rPr>
              <a:t>opzione </a:t>
            </a:r>
          </a:p>
          <a:p>
            <a:pPr algn="ctr"/>
            <a:r>
              <a:rPr lang="it-IT" sz="2000" b="1" dirty="0">
                <a:solidFill>
                  <a:schemeClr val="accent2"/>
                </a:solidFill>
              </a:rPr>
              <a:t>ECONOMICO-SOCIALE</a:t>
            </a:r>
          </a:p>
        </p:txBody>
      </p:sp>
      <p:pic>
        <p:nvPicPr>
          <p:cNvPr id="4" name="Picture 2" descr="C:\Users\uno\Desktop\Logo 1 (530x537) (530x537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4" y="6109149"/>
            <a:ext cx="641502" cy="6480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5248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laio 1"/>
          <p:cNvSpPr/>
          <p:nvPr/>
        </p:nvSpPr>
        <p:spPr>
          <a:xfrm>
            <a:off x="3935760" y="0"/>
            <a:ext cx="3816424" cy="1080120"/>
          </a:xfrm>
          <a:prstGeom prst="bevel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chemeClr val="accent2"/>
                </a:solidFill>
              </a:rPr>
              <a:t>LICEO LINGUISTICO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2281636" y="1388833"/>
            <a:ext cx="418381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C00000"/>
                </a:solidFill>
              </a:rPr>
              <a:t>Discipline base dei Licei</a:t>
            </a:r>
          </a:p>
          <a:p>
            <a:pPr algn="ctr"/>
            <a:r>
              <a:rPr lang="it-IT" sz="2800" b="1" dirty="0">
                <a:solidFill>
                  <a:srgbClr val="C00000"/>
                </a:solidFill>
              </a:rPr>
              <a:t>+</a:t>
            </a:r>
          </a:p>
          <a:p>
            <a:pPr algn="ctr"/>
            <a:r>
              <a:rPr lang="it-IT" sz="2800" b="1" dirty="0">
                <a:solidFill>
                  <a:srgbClr val="C00000"/>
                </a:solidFill>
              </a:rPr>
              <a:t>Discipline di indirizzo</a:t>
            </a:r>
          </a:p>
          <a:p>
            <a:pPr algn="ctr"/>
            <a:r>
              <a:rPr lang="it-IT" sz="2800" b="1" dirty="0">
                <a:solidFill>
                  <a:srgbClr val="C00000"/>
                </a:solidFill>
              </a:rPr>
              <a:t>3 Lingue straniere</a:t>
            </a:r>
          </a:p>
          <a:p>
            <a:pPr algn="ctr"/>
            <a:r>
              <a:rPr lang="it-IT" sz="2800" b="1" dirty="0">
                <a:solidFill>
                  <a:srgbClr val="C00000"/>
                </a:solidFill>
              </a:rPr>
              <a:t>+</a:t>
            </a:r>
          </a:p>
          <a:p>
            <a:pPr algn="ctr"/>
            <a:r>
              <a:rPr lang="it-IT" sz="2000" b="1" dirty="0">
                <a:solidFill>
                  <a:srgbClr val="C00000"/>
                </a:solidFill>
              </a:rPr>
              <a:t>Corsi TALK (</a:t>
            </a:r>
            <a:r>
              <a:rPr lang="it-IT" sz="2000" b="1" dirty="0" err="1">
                <a:solidFill>
                  <a:srgbClr val="C00000"/>
                </a:solidFill>
              </a:rPr>
              <a:t>Toward</a:t>
            </a:r>
            <a:r>
              <a:rPr lang="it-IT" sz="2000" b="1" dirty="0">
                <a:solidFill>
                  <a:srgbClr val="C00000"/>
                </a:solidFill>
              </a:rPr>
              <a:t> Advanced Language Knowledge) di potenziamento ed eccellenza della lingua inglese, finalizzati al conseguimento di una certificazione Cambridge</a:t>
            </a:r>
          </a:p>
          <a:p>
            <a:pPr algn="ctr"/>
            <a:endParaRPr lang="it-IT" sz="2000" b="1" dirty="0">
              <a:solidFill>
                <a:schemeClr val="bg1"/>
              </a:solidFill>
            </a:endParaRPr>
          </a:p>
        </p:txBody>
      </p:sp>
      <p:sp>
        <p:nvSpPr>
          <p:cNvPr id="4" name="Telaio 3"/>
          <p:cNvSpPr/>
          <p:nvPr/>
        </p:nvSpPr>
        <p:spPr>
          <a:xfrm>
            <a:off x="6593486" y="1388833"/>
            <a:ext cx="3816424" cy="1080120"/>
          </a:xfrm>
          <a:prstGeom prst="bevel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chemeClr val="accent2"/>
                </a:solidFill>
              </a:rPr>
              <a:t>INGLESE</a:t>
            </a:r>
          </a:p>
        </p:txBody>
      </p:sp>
      <p:sp>
        <p:nvSpPr>
          <p:cNvPr id="5" name="Telaio 4"/>
          <p:cNvSpPr/>
          <p:nvPr/>
        </p:nvSpPr>
        <p:spPr>
          <a:xfrm>
            <a:off x="6600056" y="2724243"/>
            <a:ext cx="3816424" cy="1080120"/>
          </a:xfrm>
          <a:prstGeom prst="bevel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chemeClr val="accent2"/>
                </a:solidFill>
              </a:rPr>
              <a:t>FRANCESE</a:t>
            </a:r>
          </a:p>
        </p:txBody>
      </p:sp>
      <p:sp>
        <p:nvSpPr>
          <p:cNvPr id="7" name="Telaio 6"/>
          <p:cNvSpPr/>
          <p:nvPr/>
        </p:nvSpPr>
        <p:spPr>
          <a:xfrm>
            <a:off x="6600056" y="4059653"/>
            <a:ext cx="3816424" cy="1224136"/>
          </a:xfrm>
          <a:prstGeom prst="bevel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chemeClr val="accent2"/>
                </a:solidFill>
              </a:rPr>
              <a:t>TEDESCO o SPAGNOLO</a:t>
            </a:r>
          </a:p>
        </p:txBody>
      </p:sp>
      <p:pic>
        <p:nvPicPr>
          <p:cNvPr id="8" name="Picture 2" descr="C:\Users\uno\Desktop\Logo 1 (530x537) (530x537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68408" y="188640"/>
            <a:ext cx="641502" cy="6480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266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o">
  <a:themeElements>
    <a:clrScheme name="Orga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277</TotalTime>
  <Words>1154</Words>
  <Application>Microsoft Office PowerPoint</Application>
  <PresentationFormat>Widescreen</PresentationFormat>
  <Paragraphs>666</Paragraphs>
  <Slides>17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4" baseType="lpstr">
      <vt:lpstr>Arial</vt:lpstr>
      <vt:lpstr>Calibri</vt:lpstr>
      <vt:lpstr>DM Sans</vt:lpstr>
      <vt:lpstr>Garamond</vt:lpstr>
      <vt:lpstr>sole_headline</vt:lpstr>
      <vt:lpstr>Times New Roman</vt:lpstr>
      <vt:lpstr>Organico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donatella cardia</dc:creator>
  <cp:lastModifiedBy>donatella cardia</cp:lastModifiedBy>
  <cp:revision>32</cp:revision>
  <dcterms:created xsi:type="dcterms:W3CDTF">2024-01-03T15:17:08Z</dcterms:created>
  <dcterms:modified xsi:type="dcterms:W3CDTF">2025-01-15T16:27:56Z</dcterms:modified>
</cp:coreProperties>
</file>